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1"/>
  </p:sldMasterIdLst>
  <p:sldIdLst>
    <p:sldId id="258" r:id="rId2"/>
    <p:sldId id="257" r:id="rId3"/>
    <p:sldId id="259" r:id="rId4"/>
    <p:sldId id="260" r:id="rId5"/>
    <p:sldId id="298" r:id="rId6"/>
    <p:sldId id="280" r:id="rId7"/>
    <p:sldId id="299" r:id="rId8"/>
    <p:sldId id="279" r:id="rId9"/>
    <p:sldId id="278" r:id="rId10"/>
    <p:sldId id="263" r:id="rId11"/>
    <p:sldId id="281" r:id="rId12"/>
    <p:sldId id="282" r:id="rId13"/>
    <p:sldId id="283" r:id="rId14"/>
    <p:sldId id="291" r:id="rId15"/>
    <p:sldId id="292" r:id="rId16"/>
    <p:sldId id="293" r:id="rId17"/>
    <p:sldId id="284" r:id="rId18"/>
    <p:sldId id="288" r:id="rId19"/>
    <p:sldId id="289" r:id="rId20"/>
    <p:sldId id="30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9B581-2CC4-47D1-93EC-60793FC98F0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FA60C03-B24C-44C4-BFAB-9BEF9BFD7DB3}">
      <dgm:prSet/>
      <dgm:spPr/>
      <dgm:t>
        <a:bodyPr/>
        <a:lstStyle/>
        <a:p>
          <a:r>
            <a:rPr lang="en-US"/>
            <a:t>Underfitting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overfitting</a:t>
          </a:r>
        </a:p>
      </dgm:t>
    </dgm:pt>
    <dgm:pt modelId="{8BB9E655-A23A-4402-BACD-9F234C82AB41}" type="parTrans" cxnId="{CB0F2D4A-D18C-4C42-8E5B-8D061925231C}">
      <dgm:prSet/>
      <dgm:spPr/>
      <dgm:t>
        <a:bodyPr/>
        <a:lstStyle/>
        <a:p>
          <a:endParaRPr lang="en-US"/>
        </a:p>
      </dgm:t>
    </dgm:pt>
    <dgm:pt modelId="{33B1C6E9-29E4-4F00-AE72-86BD836298EC}" type="sibTrans" cxnId="{CB0F2D4A-D18C-4C42-8E5B-8D061925231C}">
      <dgm:prSet/>
      <dgm:spPr/>
      <dgm:t>
        <a:bodyPr/>
        <a:lstStyle/>
        <a:p>
          <a:endParaRPr lang="en-US"/>
        </a:p>
      </dgm:t>
    </dgm:pt>
    <dgm:pt modelId="{FBABCEDF-7847-4B2B-BDFA-A8B7D496856A}">
      <dgm:prSet/>
      <dgm:spPr/>
      <dgm:t>
        <a:bodyPr/>
        <a:lstStyle/>
        <a:p>
          <a:r>
            <a:rPr lang="en-US"/>
            <a:t>One-hot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embedding</a:t>
          </a:r>
        </a:p>
      </dgm:t>
    </dgm:pt>
    <dgm:pt modelId="{B4B482C3-21AD-4A39-A4C5-6B502728BCC1}" type="parTrans" cxnId="{2D8F5F84-D6F2-4B57-8C11-2219626C9870}">
      <dgm:prSet/>
      <dgm:spPr/>
      <dgm:t>
        <a:bodyPr/>
        <a:lstStyle/>
        <a:p>
          <a:endParaRPr lang="en-US"/>
        </a:p>
      </dgm:t>
    </dgm:pt>
    <dgm:pt modelId="{D87F3F92-0A48-4DA3-BAC7-2714A8084C25}" type="sibTrans" cxnId="{2D8F5F84-D6F2-4B57-8C11-2219626C9870}">
      <dgm:prSet/>
      <dgm:spPr/>
      <dgm:t>
        <a:bodyPr/>
        <a:lstStyle/>
        <a:p>
          <a:endParaRPr lang="en-US"/>
        </a:p>
      </dgm:t>
    </dgm:pt>
    <dgm:pt modelId="{8D40C385-BED8-4115-A953-329A58398031}">
      <dgm:prSet/>
      <dgm:spPr/>
      <dgm:t>
        <a:bodyPr/>
        <a:lstStyle/>
        <a:p>
          <a:r>
            <a:rPr lang="en-US"/>
            <a:t>Normalize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scalar</a:t>
          </a:r>
        </a:p>
      </dgm:t>
    </dgm:pt>
    <dgm:pt modelId="{85C18ACD-6FE5-44BD-907F-2976A7EAC49C}" type="parTrans" cxnId="{DD7DD977-0347-48DE-A187-6C139600235B}">
      <dgm:prSet/>
      <dgm:spPr/>
      <dgm:t>
        <a:bodyPr/>
        <a:lstStyle/>
        <a:p>
          <a:endParaRPr lang="en-US"/>
        </a:p>
      </dgm:t>
    </dgm:pt>
    <dgm:pt modelId="{7CE2B142-87EC-4510-8DAF-F43D8B007FEC}" type="sibTrans" cxnId="{DD7DD977-0347-48DE-A187-6C139600235B}">
      <dgm:prSet/>
      <dgm:spPr/>
      <dgm:t>
        <a:bodyPr/>
        <a:lstStyle/>
        <a:p>
          <a:endParaRPr lang="en-US"/>
        </a:p>
      </dgm:t>
    </dgm:pt>
    <dgm:pt modelId="{D00850E6-3238-4BBF-A881-92B71113F763}">
      <dgm:prSet/>
      <dgm:spPr/>
      <dgm:t>
        <a:bodyPr/>
        <a:lstStyle/>
        <a:p>
          <a:r>
            <a:rPr lang="en-US"/>
            <a:t>Machine</a:t>
          </a:r>
          <a:r>
            <a:rPr lang="zh-CN"/>
            <a:t> </a:t>
          </a:r>
          <a:r>
            <a:rPr lang="en-US"/>
            <a:t>learning</a:t>
          </a:r>
          <a:r>
            <a:rPr lang="zh-CN"/>
            <a:t> </a:t>
          </a:r>
          <a:r>
            <a:rPr lang="en-US"/>
            <a:t>pipeline</a:t>
          </a:r>
          <a:r>
            <a:rPr lang="zh-CN"/>
            <a:t> </a:t>
          </a:r>
          <a:endParaRPr lang="en-US"/>
        </a:p>
      </dgm:t>
    </dgm:pt>
    <dgm:pt modelId="{58875922-BBDA-4525-B964-096F16FC61C9}" type="parTrans" cxnId="{9602B992-69E3-4055-9319-30F8DB4CF594}">
      <dgm:prSet/>
      <dgm:spPr/>
      <dgm:t>
        <a:bodyPr/>
        <a:lstStyle/>
        <a:p>
          <a:endParaRPr lang="en-US"/>
        </a:p>
      </dgm:t>
    </dgm:pt>
    <dgm:pt modelId="{E403BBB4-6D9D-46BF-BE96-91F19AF0FBA5}" type="sibTrans" cxnId="{9602B992-69E3-4055-9319-30F8DB4CF594}">
      <dgm:prSet/>
      <dgm:spPr/>
      <dgm:t>
        <a:bodyPr/>
        <a:lstStyle/>
        <a:p>
          <a:endParaRPr lang="en-US"/>
        </a:p>
      </dgm:t>
    </dgm:pt>
    <dgm:pt modelId="{D8AA9479-E88C-8842-9C71-39FB46DA7AE8}" type="pres">
      <dgm:prSet presAssocID="{B709B581-2CC4-47D1-93EC-60793FC98F07}" presName="linear" presStyleCnt="0">
        <dgm:presLayoutVars>
          <dgm:dir/>
          <dgm:animLvl val="lvl"/>
          <dgm:resizeHandles val="exact"/>
        </dgm:presLayoutVars>
      </dgm:prSet>
      <dgm:spPr/>
    </dgm:pt>
    <dgm:pt modelId="{F56D3EEF-F88E-2F44-AD74-98A66E78866F}" type="pres">
      <dgm:prSet presAssocID="{2FA60C03-B24C-44C4-BFAB-9BEF9BFD7DB3}" presName="parentLin" presStyleCnt="0"/>
      <dgm:spPr/>
    </dgm:pt>
    <dgm:pt modelId="{34AC9EBF-C466-1347-9030-AE91460B7DD0}" type="pres">
      <dgm:prSet presAssocID="{2FA60C03-B24C-44C4-BFAB-9BEF9BFD7DB3}" presName="parentLeftMargin" presStyleLbl="node1" presStyleIdx="0" presStyleCnt="4"/>
      <dgm:spPr/>
    </dgm:pt>
    <dgm:pt modelId="{AC229F89-235F-914C-A3BE-46918142C366}" type="pres">
      <dgm:prSet presAssocID="{2FA60C03-B24C-44C4-BFAB-9BEF9BFD7DB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7E64AD-384C-4D4F-8D69-AF39B428D72A}" type="pres">
      <dgm:prSet presAssocID="{2FA60C03-B24C-44C4-BFAB-9BEF9BFD7DB3}" presName="negativeSpace" presStyleCnt="0"/>
      <dgm:spPr/>
    </dgm:pt>
    <dgm:pt modelId="{86DE14EB-6151-3247-8222-EE41F4976ADF}" type="pres">
      <dgm:prSet presAssocID="{2FA60C03-B24C-44C4-BFAB-9BEF9BFD7DB3}" presName="childText" presStyleLbl="conFgAcc1" presStyleIdx="0" presStyleCnt="4">
        <dgm:presLayoutVars>
          <dgm:bulletEnabled val="1"/>
        </dgm:presLayoutVars>
      </dgm:prSet>
      <dgm:spPr/>
    </dgm:pt>
    <dgm:pt modelId="{437F205E-1FFB-CE43-B0E4-DA4BB2D27D76}" type="pres">
      <dgm:prSet presAssocID="{33B1C6E9-29E4-4F00-AE72-86BD836298EC}" presName="spaceBetweenRectangles" presStyleCnt="0"/>
      <dgm:spPr/>
    </dgm:pt>
    <dgm:pt modelId="{85653B95-150E-3F41-AC37-8BEE687782D7}" type="pres">
      <dgm:prSet presAssocID="{FBABCEDF-7847-4B2B-BDFA-A8B7D496856A}" presName="parentLin" presStyleCnt="0"/>
      <dgm:spPr/>
    </dgm:pt>
    <dgm:pt modelId="{B7A4ACC5-D1EF-CB43-A62A-AA2C85241D7F}" type="pres">
      <dgm:prSet presAssocID="{FBABCEDF-7847-4B2B-BDFA-A8B7D496856A}" presName="parentLeftMargin" presStyleLbl="node1" presStyleIdx="0" presStyleCnt="4"/>
      <dgm:spPr/>
    </dgm:pt>
    <dgm:pt modelId="{D00CEB73-E793-A247-8BF4-CFC825FC3EEF}" type="pres">
      <dgm:prSet presAssocID="{FBABCEDF-7847-4B2B-BDFA-A8B7D49685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1AC325-5B85-9A4C-AB9D-2B10C33502FF}" type="pres">
      <dgm:prSet presAssocID="{FBABCEDF-7847-4B2B-BDFA-A8B7D496856A}" presName="negativeSpace" presStyleCnt="0"/>
      <dgm:spPr/>
    </dgm:pt>
    <dgm:pt modelId="{9742A8DD-767C-0B4E-9318-15C2FD7C4E90}" type="pres">
      <dgm:prSet presAssocID="{FBABCEDF-7847-4B2B-BDFA-A8B7D496856A}" presName="childText" presStyleLbl="conFgAcc1" presStyleIdx="1" presStyleCnt="4">
        <dgm:presLayoutVars>
          <dgm:bulletEnabled val="1"/>
        </dgm:presLayoutVars>
      </dgm:prSet>
      <dgm:spPr/>
    </dgm:pt>
    <dgm:pt modelId="{D2DFC9E3-8C48-184B-A427-F564BB2C1946}" type="pres">
      <dgm:prSet presAssocID="{D87F3F92-0A48-4DA3-BAC7-2714A8084C25}" presName="spaceBetweenRectangles" presStyleCnt="0"/>
      <dgm:spPr/>
    </dgm:pt>
    <dgm:pt modelId="{CFFB45A2-831A-DF47-BE12-83E795AFC03C}" type="pres">
      <dgm:prSet presAssocID="{8D40C385-BED8-4115-A953-329A58398031}" presName="parentLin" presStyleCnt="0"/>
      <dgm:spPr/>
    </dgm:pt>
    <dgm:pt modelId="{25C3C9BC-A77B-5147-83C2-0F46262D8329}" type="pres">
      <dgm:prSet presAssocID="{8D40C385-BED8-4115-A953-329A58398031}" presName="parentLeftMargin" presStyleLbl="node1" presStyleIdx="1" presStyleCnt="4"/>
      <dgm:spPr/>
    </dgm:pt>
    <dgm:pt modelId="{F2548AF4-1AE5-1245-887B-79AE5C3E2A7D}" type="pres">
      <dgm:prSet presAssocID="{8D40C385-BED8-4115-A953-329A583980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D7903EC-39AB-A54F-AF98-843286E127A9}" type="pres">
      <dgm:prSet presAssocID="{8D40C385-BED8-4115-A953-329A58398031}" presName="negativeSpace" presStyleCnt="0"/>
      <dgm:spPr/>
    </dgm:pt>
    <dgm:pt modelId="{EDB73F11-6FBB-7E42-B3BA-222084E2926F}" type="pres">
      <dgm:prSet presAssocID="{8D40C385-BED8-4115-A953-329A58398031}" presName="childText" presStyleLbl="conFgAcc1" presStyleIdx="2" presStyleCnt="4">
        <dgm:presLayoutVars>
          <dgm:bulletEnabled val="1"/>
        </dgm:presLayoutVars>
      </dgm:prSet>
      <dgm:spPr/>
    </dgm:pt>
    <dgm:pt modelId="{DA6A6A42-1ED1-9F48-BB64-3C6638AAF366}" type="pres">
      <dgm:prSet presAssocID="{7CE2B142-87EC-4510-8DAF-F43D8B007FEC}" presName="spaceBetweenRectangles" presStyleCnt="0"/>
      <dgm:spPr/>
    </dgm:pt>
    <dgm:pt modelId="{6B0D1869-450D-4649-950F-52D98875E6B8}" type="pres">
      <dgm:prSet presAssocID="{D00850E6-3238-4BBF-A881-92B71113F763}" presName="parentLin" presStyleCnt="0"/>
      <dgm:spPr/>
    </dgm:pt>
    <dgm:pt modelId="{B4A01138-C38D-3D4D-911D-32A72FB1F30A}" type="pres">
      <dgm:prSet presAssocID="{D00850E6-3238-4BBF-A881-92B71113F763}" presName="parentLeftMargin" presStyleLbl="node1" presStyleIdx="2" presStyleCnt="4"/>
      <dgm:spPr/>
    </dgm:pt>
    <dgm:pt modelId="{0CE8449C-FD79-204D-B4CC-854DE70FF97E}" type="pres">
      <dgm:prSet presAssocID="{D00850E6-3238-4BBF-A881-92B71113F76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6E01CCE-63EB-994A-8647-AB35980B2E43}" type="pres">
      <dgm:prSet presAssocID="{D00850E6-3238-4BBF-A881-92B71113F763}" presName="negativeSpace" presStyleCnt="0"/>
      <dgm:spPr/>
    </dgm:pt>
    <dgm:pt modelId="{790C6711-8A76-8E42-96F8-D65ECCAB9A92}" type="pres">
      <dgm:prSet presAssocID="{D00850E6-3238-4BBF-A881-92B71113F76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095A70B-0AF6-6D48-A23E-45DDE8BC631F}" type="presOf" srcId="{D00850E6-3238-4BBF-A881-92B71113F763}" destId="{0CE8449C-FD79-204D-B4CC-854DE70FF97E}" srcOrd="1" destOrd="0" presId="urn:microsoft.com/office/officeart/2005/8/layout/list1"/>
    <dgm:cxn modelId="{CB0F2D4A-D18C-4C42-8E5B-8D061925231C}" srcId="{B709B581-2CC4-47D1-93EC-60793FC98F07}" destId="{2FA60C03-B24C-44C4-BFAB-9BEF9BFD7DB3}" srcOrd="0" destOrd="0" parTransId="{8BB9E655-A23A-4402-BACD-9F234C82AB41}" sibTransId="{33B1C6E9-29E4-4F00-AE72-86BD836298EC}"/>
    <dgm:cxn modelId="{2F656F4A-57A9-BE46-AD39-12DD4F7E9616}" type="presOf" srcId="{2FA60C03-B24C-44C4-BFAB-9BEF9BFD7DB3}" destId="{34AC9EBF-C466-1347-9030-AE91460B7DD0}" srcOrd="0" destOrd="0" presId="urn:microsoft.com/office/officeart/2005/8/layout/list1"/>
    <dgm:cxn modelId="{CAF8DD4E-E19E-2947-8ADB-40BB22491BCF}" type="presOf" srcId="{8D40C385-BED8-4115-A953-329A58398031}" destId="{F2548AF4-1AE5-1245-887B-79AE5C3E2A7D}" srcOrd="1" destOrd="0" presId="urn:microsoft.com/office/officeart/2005/8/layout/list1"/>
    <dgm:cxn modelId="{EF8ACB66-903C-3441-97C4-B051FB35C50A}" type="presOf" srcId="{2FA60C03-B24C-44C4-BFAB-9BEF9BFD7DB3}" destId="{AC229F89-235F-914C-A3BE-46918142C366}" srcOrd="1" destOrd="0" presId="urn:microsoft.com/office/officeart/2005/8/layout/list1"/>
    <dgm:cxn modelId="{DD7DD977-0347-48DE-A187-6C139600235B}" srcId="{B709B581-2CC4-47D1-93EC-60793FC98F07}" destId="{8D40C385-BED8-4115-A953-329A58398031}" srcOrd="2" destOrd="0" parTransId="{85C18ACD-6FE5-44BD-907F-2976A7EAC49C}" sibTransId="{7CE2B142-87EC-4510-8DAF-F43D8B007FEC}"/>
    <dgm:cxn modelId="{C2449E83-EE69-1D48-B40A-7869295F9A8F}" type="presOf" srcId="{8D40C385-BED8-4115-A953-329A58398031}" destId="{25C3C9BC-A77B-5147-83C2-0F46262D8329}" srcOrd="0" destOrd="0" presId="urn:microsoft.com/office/officeart/2005/8/layout/list1"/>
    <dgm:cxn modelId="{2D8F5F84-D6F2-4B57-8C11-2219626C9870}" srcId="{B709B581-2CC4-47D1-93EC-60793FC98F07}" destId="{FBABCEDF-7847-4B2B-BDFA-A8B7D496856A}" srcOrd="1" destOrd="0" parTransId="{B4B482C3-21AD-4A39-A4C5-6B502728BCC1}" sibTransId="{D87F3F92-0A48-4DA3-BAC7-2714A8084C25}"/>
    <dgm:cxn modelId="{9602B992-69E3-4055-9319-30F8DB4CF594}" srcId="{B709B581-2CC4-47D1-93EC-60793FC98F07}" destId="{D00850E6-3238-4BBF-A881-92B71113F763}" srcOrd="3" destOrd="0" parTransId="{58875922-BBDA-4525-B964-096F16FC61C9}" sibTransId="{E403BBB4-6D9D-46BF-BE96-91F19AF0FBA5}"/>
    <dgm:cxn modelId="{17F9E995-7484-B642-99C6-29222FC26050}" type="presOf" srcId="{FBABCEDF-7847-4B2B-BDFA-A8B7D496856A}" destId="{B7A4ACC5-D1EF-CB43-A62A-AA2C85241D7F}" srcOrd="0" destOrd="0" presId="urn:microsoft.com/office/officeart/2005/8/layout/list1"/>
    <dgm:cxn modelId="{12E6BF99-5312-8C44-B72A-47DE44956568}" type="presOf" srcId="{D00850E6-3238-4BBF-A881-92B71113F763}" destId="{B4A01138-C38D-3D4D-911D-32A72FB1F30A}" srcOrd="0" destOrd="0" presId="urn:microsoft.com/office/officeart/2005/8/layout/list1"/>
    <dgm:cxn modelId="{0A03F7A4-B4B1-0C40-9EA9-7B5AE25D1ABD}" type="presOf" srcId="{B709B581-2CC4-47D1-93EC-60793FC98F07}" destId="{D8AA9479-E88C-8842-9C71-39FB46DA7AE8}" srcOrd="0" destOrd="0" presId="urn:microsoft.com/office/officeart/2005/8/layout/list1"/>
    <dgm:cxn modelId="{88E302B9-4983-4544-BF4C-E545E2CCCC06}" type="presOf" srcId="{FBABCEDF-7847-4B2B-BDFA-A8B7D496856A}" destId="{D00CEB73-E793-A247-8BF4-CFC825FC3EEF}" srcOrd="1" destOrd="0" presId="urn:microsoft.com/office/officeart/2005/8/layout/list1"/>
    <dgm:cxn modelId="{3D046B77-2D3D-E042-AC1C-C250CCB65CEA}" type="presParOf" srcId="{D8AA9479-E88C-8842-9C71-39FB46DA7AE8}" destId="{F56D3EEF-F88E-2F44-AD74-98A66E78866F}" srcOrd="0" destOrd="0" presId="urn:microsoft.com/office/officeart/2005/8/layout/list1"/>
    <dgm:cxn modelId="{E8C2CBD5-F4E1-7647-A740-5932A900C5E3}" type="presParOf" srcId="{F56D3EEF-F88E-2F44-AD74-98A66E78866F}" destId="{34AC9EBF-C466-1347-9030-AE91460B7DD0}" srcOrd="0" destOrd="0" presId="urn:microsoft.com/office/officeart/2005/8/layout/list1"/>
    <dgm:cxn modelId="{BD84D362-0F81-2B47-8296-C687A553E502}" type="presParOf" srcId="{F56D3EEF-F88E-2F44-AD74-98A66E78866F}" destId="{AC229F89-235F-914C-A3BE-46918142C366}" srcOrd="1" destOrd="0" presId="urn:microsoft.com/office/officeart/2005/8/layout/list1"/>
    <dgm:cxn modelId="{31DA28D4-2049-9345-A7CB-3E0A305D4692}" type="presParOf" srcId="{D8AA9479-E88C-8842-9C71-39FB46DA7AE8}" destId="{257E64AD-384C-4D4F-8D69-AF39B428D72A}" srcOrd="1" destOrd="0" presId="urn:microsoft.com/office/officeart/2005/8/layout/list1"/>
    <dgm:cxn modelId="{1BB1BE55-D5DB-5343-844D-09C08BE64393}" type="presParOf" srcId="{D8AA9479-E88C-8842-9C71-39FB46DA7AE8}" destId="{86DE14EB-6151-3247-8222-EE41F4976ADF}" srcOrd="2" destOrd="0" presId="urn:microsoft.com/office/officeart/2005/8/layout/list1"/>
    <dgm:cxn modelId="{0361C7DA-FC93-344B-A90C-6A88954CBC48}" type="presParOf" srcId="{D8AA9479-E88C-8842-9C71-39FB46DA7AE8}" destId="{437F205E-1FFB-CE43-B0E4-DA4BB2D27D76}" srcOrd="3" destOrd="0" presId="urn:microsoft.com/office/officeart/2005/8/layout/list1"/>
    <dgm:cxn modelId="{D7E89475-044E-8846-BD28-A398EBFE76EC}" type="presParOf" srcId="{D8AA9479-E88C-8842-9C71-39FB46DA7AE8}" destId="{85653B95-150E-3F41-AC37-8BEE687782D7}" srcOrd="4" destOrd="0" presId="urn:microsoft.com/office/officeart/2005/8/layout/list1"/>
    <dgm:cxn modelId="{125E001F-184C-704F-B4FA-67A3894EA90C}" type="presParOf" srcId="{85653B95-150E-3F41-AC37-8BEE687782D7}" destId="{B7A4ACC5-D1EF-CB43-A62A-AA2C85241D7F}" srcOrd="0" destOrd="0" presId="urn:microsoft.com/office/officeart/2005/8/layout/list1"/>
    <dgm:cxn modelId="{710EE257-ECDA-5841-8CE5-EEB5F5C304A9}" type="presParOf" srcId="{85653B95-150E-3F41-AC37-8BEE687782D7}" destId="{D00CEB73-E793-A247-8BF4-CFC825FC3EEF}" srcOrd="1" destOrd="0" presId="urn:microsoft.com/office/officeart/2005/8/layout/list1"/>
    <dgm:cxn modelId="{8A282D93-0738-9840-81DA-E14C7ED0AF61}" type="presParOf" srcId="{D8AA9479-E88C-8842-9C71-39FB46DA7AE8}" destId="{481AC325-5B85-9A4C-AB9D-2B10C33502FF}" srcOrd="5" destOrd="0" presId="urn:microsoft.com/office/officeart/2005/8/layout/list1"/>
    <dgm:cxn modelId="{63AC9401-85A7-A44F-8253-4C8BCBBC707B}" type="presParOf" srcId="{D8AA9479-E88C-8842-9C71-39FB46DA7AE8}" destId="{9742A8DD-767C-0B4E-9318-15C2FD7C4E90}" srcOrd="6" destOrd="0" presId="urn:microsoft.com/office/officeart/2005/8/layout/list1"/>
    <dgm:cxn modelId="{AD391365-6877-DA43-B05E-2395F240E814}" type="presParOf" srcId="{D8AA9479-E88C-8842-9C71-39FB46DA7AE8}" destId="{D2DFC9E3-8C48-184B-A427-F564BB2C1946}" srcOrd="7" destOrd="0" presId="urn:microsoft.com/office/officeart/2005/8/layout/list1"/>
    <dgm:cxn modelId="{C4339A27-312F-F94F-B040-0C485FF608A9}" type="presParOf" srcId="{D8AA9479-E88C-8842-9C71-39FB46DA7AE8}" destId="{CFFB45A2-831A-DF47-BE12-83E795AFC03C}" srcOrd="8" destOrd="0" presId="urn:microsoft.com/office/officeart/2005/8/layout/list1"/>
    <dgm:cxn modelId="{B24CF116-B9CB-324B-8A99-40BC3AB98FF4}" type="presParOf" srcId="{CFFB45A2-831A-DF47-BE12-83E795AFC03C}" destId="{25C3C9BC-A77B-5147-83C2-0F46262D8329}" srcOrd="0" destOrd="0" presId="urn:microsoft.com/office/officeart/2005/8/layout/list1"/>
    <dgm:cxn modelId="{E7ADA3F6-F27D-7741-B63B-355384A4FAAE}" type="presParOf" srcId="{CFFB45A2-831A-DF47-BE12-83E795AFC03C}" destId="{F2548AF4-1AE5-1245-887B-79AE5C3E2A7D}" srcOrd="1" destOrd="0" presId="urn:microsoft.com/office/officeart/2005/8/layout/list1"/>
    <dgm:cxn modelId="{086A3BFE-53E3-3041-9C23-54B147BE5F4F}" type="presParOf" srcId="{D8AA9479-E88C-8842-9C71-39FB46DA7AE8}" destId="{0D7903EC-39AB-A54F-AF98-843286E127A9}" srcOrd="9" destOrd="0" presId="urn:microsoft.com/office/officeart/2005/8/layout/list1"/>
    <dgm:cxn modelId="{1B58490D-77C9-AB4B-9A10-C50C83DD7D70}" type="presParOf" srcId="{D8AA9479-E88C-8842-9C71-39FB46DA7AE8}" destId="{EDB73F11-6FBB-7E42-B3BA-222084E2926F}" srcOrd="10" destOrd="0" presId="urn:microsoft.com/office/officeart/2005/8/layout/list1"/>
    <dgm:cxn modelId="{77A76A4A-D28B-7F4E-A221-6AD3BF882D6E}" type="presParOf" srcId="{D8AA9479-E88C-8842-9C71-39FB46DA7AE8}" destId="{DA6A6A42-1ED1-9F48-BB64-3C6638AAF366}" srcOrd="11" destOrd="0" presId="urn:microsoft.com/office/officeart/2005/8/layout/list1"/>
    <dgm:cxn modelId="{1D86886F-705B-2240-824B-9BEBF53E250F}" type="presParOf" srcId="{D8AA9479-E88C-8842-9C71-39FB46DA7AE8}" destId="{6B0D1869-450D-4649-950F-52D98875E6B8}" srcOrd="12" destOrd="0" presId="urn:microsoft.com/office/officeart/2005/8/layout/list1"/>
    <dgm:cxn modelId="{7AA6B7D0-E8AC-E144-AD46-1A060572614C}" type="presParOf" srcId="{6B0D1869-450D-4649-950F-52D98875E6B8}" destId="{B4A01138-C38D-3D4D-911D-32A72FB1F30A}" srcOrd="0" destOrd="0" presId="urn:microsoft.com/office/officeart/2005/8/layout/list1"/>
    <dgm:cxn modelId="{4576F24A-F0E0-2B41-BA92-FC0D270A6CB3}" type="presParOf" srcId="{6B0D1869-450D-4649-950F-52D98875E6B8}" destId="{0CE8449C-FD79-204D-B4CC-854DE70FF97E}" srcOrd="1" destOrd="0" presId="urn:microsoft.com/office/officeart/2005/8/layout/list1"/>
    <dgm:cxn modelId="{807E10FB-C507-B146-B652-DF5EB4CB3331}" type="presParOf" srcId="{D8AA9479-E88C-8842-9C71-39FB46DA7AE8}" destId="{B6E01CCE-63EB-994A-8647-AB35980B2E43}" srcOrd="13" destOrd="0" presId="urn:microsoft.com/office/officeart/2005/8/layout/list1"/>
    <dgm:cxn modelId="{9735BBEE-2747-0049-8816-C571AFDA2613}" type="presParOf" srcId="{D8AA9479-E88C-8842-9C71-39FB46DA7AE8}" destId="{790C6711-8A76-8E42-96F8-D65ECCAB9A9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E14EB-6151-3247-8222-EE41F4976ADF}">
      <dsp:nvSpPr>
        <dsp:cNvPr id="0" name=""/>
        <dsp:cNvSpPr/>
      </dsp:nvSpPr>
      <dsp:spPr>
        <a:xfrm>
          <a:off x="0" y="553845"/>
          <a:ext cx="588629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29F89-235F-914C-A3BE-46918142C366}">
      <dsp:nvSpPr>
        <dsp:cNvPr id="0" name=""/>
        <dsp:cNvSpPr/>
      </dsp:nvSpPr>
      <dsp:spPr>
        <a:xfrm>
          <a:off x="294314" y="170085"/>
          <a:ext cx="4120403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Underfitting</a:t>
          </a:r>
          <a:r>
            <a:rPr lang="zh-CN" sz="2600" kern="1200"/>
            <a:t> </a:t>
          </a:r>
          <a:r>
            <a:rPr lang="en-US" sz="2600" kern="1200"/>
            <a:t>and</a:t>
          </a:r>
          <a:r>
            <a:rPr lang="zh-CN" sz="2600" kern="1200"/>
            <a:t> </a:t>
          </a:r>
          <a:r>
            <a:rPr lang="en-US" sz="2600" kern="1200"/>
            <a:t>overfitting</a:t>
          </a:r>
        </a:p>
      </dsp:txBody>
      <dsp:txXfrm>
        <a:off x="331781" y="207552"/>
        <a:ext cx="4045469" cy="692586"/>
      </dsp:txXfrm>
    </dsp:sp>
    <dsp:sp modelId="{9742A8DD-767C-0B4E-9318-15C2FD7C4E90}">
      <dsp:nvSpPr>
        <dsp:cNvPr id="0" name=""/>
        <dsp:cNvSpPr/>
      </dsp:nvSpPr>
      <dsp:spPr>
        <a:xfrm>
          <a:off x="0" y="1733205"/>
          <a:ext cx="588629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1721492"/>
              <a:satOff val="-9408"/>
              <a:lumOff val="-16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CEB73-E793-A247-8BF4-CFC825FC3EEF}">
      <dsp:nvSpPr>
        <dsp:cNvPr id="0" name=""/>
        <dsp:cNvSpPr/>
      </dsp:nvSpPr>
      <dsp:spPr>
        <a:xfrm>
          <a:off x="294314" y="1349445"/>
          <a:ext cx="4120403" cy="767520"/>
        </a:xfrm>
        <a:prstGeom prst="roundRect">
          <a:avLst/>
        </a:prstGeom>
        <a:solidFill>
          <a:schemeClr val="accent5">
            <a:hueOff val="-1721492"/>
            <a:satOff val="-9408"/>
            <a:lumOff val="-163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One-hot</a:t>
          </a:r>
          <a:r>
            <a:rPr lang="zh-CN" sz="2600" kern="1200"/>
            <a:t> </a:t>
          </a:r>
          <a:r>
            <a:rPr lang="en-US" sz="2600" kern="1200"/>
            <a:t>and</a:t>
          </a:r>
          <a:r>
            <a:rPr lang="zh-CN" sz="2600" kern="1200"/>
            <a:t> </a:t>
          </a:r>
          <a:r>
            <a:rPr lang="en-US" sz="2600" kern="1200"/>
            <a:t>embedding</a:t>
          </a:r>
        </a:p>
      </dsp:txBody>
      <dsp:txXfrm>
        <a:off x="331781" y="1386912"/>
        <a:ext cx="4045469" cy="692586"/>
      </dsp:txXfrm>
    </dsp:sp>
    <dsp:sp modelId="{EDB73F11-6FBB-7E42-B3BA-222084E2926F}">
      <dsp:nvSpPr>
        <dsp:cNvPr id="0" name=""/>
        <dsp:cNvSpPr/>
      </dsp:nvSpPr>
      <dsp:spPr>
        <a:xfrm>
          <a:off x="0" y="2912565"/>
          <a:ext cx="588629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3442985"/>
              <a:satOff val="-18815"/>
              <a:lumOff val="-32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548AF4-1AE5-1245-887B-79AE5C3E2A7D}">
      <dsp:nvSpPr>
        <dsp:cNvPr id="0" name=""/>
        <dsp:cNvSpPr/>
      </dsp:nvSpPr>
      <dsp:spPr>
        <a:xfrm>
          <a:off x="294314" y="2528805"/>
          <a:ext cx="4120403" cy="767520"/>
        </a:xfrm>
        <a:prstGeom prst="roundRect">
          <a:avLst/>
        </a:prstGeom>
        <a:solidFill>
          <a:schemeClr val="accent5">
            <a:hueOff val="-3442985"/>
            <a:satOff val="-18815"/>
            <a:lumOff val="-32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Normalize</a:t>
          </a:r>
          <a:r>
            <a:rPr lang="zh-CN" sz="2600" kern="1200"/>
            <a:t> </a:t>
          </a:r>
          <a:r>
            <a:rPr lang="en-US" sz="2600" kern="1200"/>
            <a:t>and</a:t>
          </a:r>
          <a:r>
            <a:rPr lang="zh-CN" sz="2600" kern="1200"/>
            <a:t> </a:t>
          </a:r>
          <a:r>
            <a:rPr lang="en-US" sz="2600" kern="1200"/>
            <a:t>scalar</a:t>
          </a:r>
        </a:p>
      </dsp:txBody>
      <dsp:txXfrm>
        <a:off x="331781" y="2566272"/>
        <a:ext cx="4045469" cy="692586"/>
      </dsp:txXfrm>
    </dsp:sp>
    <dsp:sp modelId="{790C6711-8A76-8E42-96F8-D65ECCAB9A92}">
      <dsp:nvSpPr>
        <dsp:cNvPr id="0" name=""/>
        <dsp:cNvSpPr/>
      </dsp:nvSpPr>
      <dsp:spPr>
        <a:xfrm>
          <a:off x="0" y="4091925"/>
          <a:ext cx="5886291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5164477"/>
              <a:satOff val="-28223"/>
              <a:lumOff val="-4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8449C-FD79-204D-B4CC-854DE70FF97E}">
      <dsp:nvSpPr>
        <dsp:cNvPr id="0" name=""/>
        <dsp:cNvSpPr/>
      </dsp:nvSpPr>
      <dsp:spPr>
        <a:xfrm>
          <a:off x="294314" y="3708165"/>
          <a:ext cx="4120403" cy="767520"/>
        </a:xfrm>
        <a:prstGeom prst="roundRect">
          <a:avLst/>
        </a:prstGeom>
        <a:solidFill>
          <a:schemeClr val="accent5">
            <a:hueOff val="-5164477"/>
            <a:satOff val="-28223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Machine</a:t>
          </a:r>
          <a:r>
            <a:rPr lang="zh-CN" sz="2600" kern="1200"/>
            <a:t> </a:t>
          </a:r>
          <a:r>
            <a:rPr lang="en-US" sz="2600" kern="1200"/>
            <a:t>learning</a:t>
          </a:r>
          <a:r>
            <a:rPr lang="zh-CN" sz="2600" kern="1200"/>
            <a:t> </a:t>
          </a:r>
          <a:r>
            <a:rPr lang="en-US" sz="2600" kern="1200"/>
            <a:t>pipeline</a:t>
          </a:r>
          <a:r>
            <a:rPr lang="zh-CN" sz="2600" kern="1200"/>
            <a:t> </a:t>
          </a:r>
          <a:endParaRPr lang="en-US" sz="2600" kern="1200"/>
        </a:p>
      </dsp:txBody>
      <dsp:txXfrm>
        <a:off x="331781" y="3745632"/>
        <a:ext cx="4045469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75207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068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58193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6624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0665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657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51843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5260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3010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7244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401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443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792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242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54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0398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956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410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86859C-1766-7544-80DD-F97AE343BD05}" type="datetimeFigureOut">
              <a:rPr lang="en-CN" smtClean="0"/>
              <a:t>2021/5/7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8BBC51-BD8D-3845-BCC5-F511BF3417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854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1" t="178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5DC997E-91E8-45E5-B29D-7BB363396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29E3F1F7-82C5-44BF-9A2E-4F4DA1D59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FE24DEC4-3935-490A-9B9A-82FDAFBE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endParaRPr lang="en-CN"/>
          </a:p>
          <a:p>
            <a:r>
              <a:rPr lang="en-US"/>
              <a:t>高民权</a:t>
            </a:r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2300"/>
              <a:t> </a:t>
            </a:r>
            <a: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05</a:t>
            </a:r>
            <a:b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more</a:t>
            </a:r>
            <a:r>
              <a:rPr lang="zh-CN" altLang="en-US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about</a:t>
            </a:r>
            <a:r>
              <a:rPr lang="zh-CN" altLang="en-US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machine</a:t>
            </a:r>
            <a:r>
              <a:rPr lang="zh-CN" altLang="en-US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learning</a:t>
            </a:r>
            <a:r>
              <a:rPr lang="zh-CN" altLang="en-US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models</a:t>
            </a:r>
            <a:br>
              <a:rPr lang="en-US" altLang="zh-CN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23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300">
                <a:latin typeface="+mn-lt"/>
                <a:ea typeface="KaiTi" panose="02010609060101010101" pitchFamily="49" charset="-122"/>
              </a:rPr>
              <a:t>The</a:t>
            </a:r>
            <a:r>
              <a:rPr lang="zh-CN" altLang="en-US" sz="230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latin typeface="+mn-lt"/>
                <a:ea typeface="KaiTi" panose="02010609060101010101" pitchFamily="49" charset="-122"/>
              </a:rPr>
              <a:t>Kernel</a:t>
            </a:r>
            <a:r>
              <a:rPr lang="zh-CN" altLang="en-US" sz="230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latin typeface="+mn-lt"/>
                <a:ea typeface="KaiTi" panose="02010609060101010101" pitchFamily="49" charset="-122"/>
              </a:rPr>
              <a:t>Ability</a:t>
            </a:r>
            <a:r>
              <a:rPr lang="zh-CN" altLang="en-US" sz="230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latin typeface="+mn-lt"/>
                <a:ea typeface="KaiTi" panose="02010609060101010101" pitchFamily="49" charset="-122"/>
              </a:rPr>
              <a:t>For</a:t>
            </a:r>
            <a:r>
              <a:rPr lang="zh-CN" altLang="en-US" sz="230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latin typeface="+mn-lt"/>
                <a:ea typeface="KaiTi" panose="02010609060101010101" pitchFamily="49" charset="-122"/>
              </a:rPr>
              <a:t>Artificial</a:t>
            </a:r>
            <a:r>
              <a:rPr lang="zh-CN" altLang="en-US" sz="230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latin typeface="+mn-lt"/>
                <a:ea typeface="KaiTi" panose="02010609060101010101" pitchFamily="49" charset="-122"/>
              </a:rPr>
              <a:t>Intelligence</a:t>
            </a:r>
            <a:r>
              <a:rPr lang="zh-CN" altLang="en-US" sz="2300">
                <a:latin typeface="+mn-lt"/>
                <a:ea typeface="KaiTi" panose="02010609060101010101" pitchFamily="49" charset="-122"/>
              </a:rPr>
              <a:t> </a:t>
            </a:r>
            <a:endParaRPr lang="en-CN" sz="2300">
              <a:latin typeface="+mn-lt"/>
              <a:ea typeface="KaiTi" panose="02010609060101010101" pitchFamily="49" charset="-122"/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4C153385-0067-47AC-A00C-A183959AA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A0F6A4-EC3D-4375-8369-A49E77621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8CC9D2-5AE5-4D4A-991A-63FAD7FC0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3562A48-04C8-4BB7-BFCF-B7AA157E0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31643E-A75C-42ED-B1F2-3EFC3808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30D0823-7666-43E4-BABF-0FF80EAB3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7EFD38-C60C-47FB-9ED6-95F9ADE50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6389FC-4D09-4711-8354-194B1FA58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9DCEE3-0437-406A-982D-C4FCDBF5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C2FB4E-25B6-4288-9678-80F0A5A29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45991C-A12F-4FF2-BCB7-EE206CDE4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CFDFAA-1BD3-44D8-B9BA-666D12A7A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BCED90-9A4B-4ACD-BEC9-6D36A10D3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2C3D01-DEF7-4329-A23A-C52039B36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F93DAEB-4AE2-4D1C-A5AD-31F3BBCF6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459156-1128-46A2-80D8-3CC3CF8A1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C30E3E-7FEE-47C8-988E-6CDBC4E8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514B95-2033-41DE-B4DA-5859CFA3A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0192DC-9396-44CC-9EC7-CA64103C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7A3434C-163A-474C-9A1E-C0575F834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1EC8EF0-1030-4EE1-A9D2-41318351F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2D3842-C6C1-4129-AB5F-FDE8EF93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AABE55-A01B-4E66-AE60-FD6965DA8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D5443D6-B8B7-40A0-A7C2-B9CBD29DC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91C6E73-4505-42EF-B2C2-0B50FFC5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28D720D-6D18-40FA-826B-38A5C856D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27EE5E0-C500-4B7A-B0DD-48FAA6F6F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E42D86-C838-4F07-BC43-C2DD34772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2B9C60C-0A6E-4D4A-A0F0-E84D2AEB6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C9DA465-8E22-44EF-B531-94C2D662D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9C6E86-D7FC-40AD-AEBF-AF5C2793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DA234AE-AF17-458E-AA17-53BE56D83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60918D-5E0F-45A9-9FD0-89C5CA62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EB037C6-E924-48EF-A4F4-790C510A0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40141FE-DC47-4AA9-90E7-103F5151F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07470D1-2E5F-4183-BF28-44DCBBD2A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DEC70A-D277-486F-A1CC-85AEB688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C13BAA4-A9CB-4A59-9834-7D1310C90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B1BE7AF-CF4C-49EF-ACE0-5883791ED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C78C90-96A9-4ECC-9766-72AB4F0E2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10ABB31-0D18-4DCB-B062-564E7536F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7194C73-387B-4358-B0BA-ECA1E857C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D1E86B-7922-4B39-A82F-256496F93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8A26D4-67E3-4523-B093-084F26D01D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65D1457-3E82-4A4F-97DC-15CD6DFFC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2E2B16-7FF9-4A07-8BDA-C4BF36A6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7D2EB84-4F9A-4C93-99C8-696BF21B1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4E3C0B3-2D77-447B-9E45-01051361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F228495-2087-440A-94A3-4A5DDF9E7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FF25DC1-A788-4DAF-99B2-B961B12DF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5E50650-AC5D-4F3D-B199-B6F4B7622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E8F62-78D6-49C0-A23B-5EB2ED97E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203418E-8DE8-4DD9-8605-5198B3939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4435AE3-219D-4D75-B571-053BE7B96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9C1BDBB-87E1-4859-BEAB-508988BC2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91A7E33-C441-4FD9-80D5-1F1FCBAD4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21C4928-A592-4D20-A610-B17CF33CC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21C953-1D10-493B-9600-F4583FEA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B176B6-0CAB-4B72-9AE3-0ED9C4314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A2D07DA-64DF-4558-A731-76395C424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995C63-8837-4236-85A5-47F461981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C568555-5771-4448-ACF6-C46680422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65886C-2A54-451E-846F-D60100739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B6E7526-C1A6-4B3D-80BB-CD1035662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4A816D2-51DD-4010-A8AB-ACCA64727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DE9860-8624-4A18-963D-0D7B72F5F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2F8B616-93E7-4D70-BB6D-AFEEB6ABD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865103C-E649-4090-9F77-FA1450BBF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0B127E-DDF0-43D6-BCF0-A34A129F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63DEC76-6D7C-4EC9-9479-9BA303084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1046006-1F08-48FC-8C33-1FBCD746B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12BC848-F852-4821-BD39-74F23CB24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40B830F-4B37-432C-9692-37355683E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8E0FD5-DAEC-4B0C-B621-AF398EADB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B8132E2-62A8-4DE4-A739-1E92E44CB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188611A-1619-4045-8F90-A26CEF90F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F955B63-217E-4A90-A91D-BF4C1CEB5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D0A22D7-81E4-45C0-AA4A-F7FE2D2EE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D7859E1-230D-4E63-BE0C-CE9C28F9C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77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545C-AB7B-D549-8A99-A7EFC2D5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32014"/>
            <a:ext cx="10364451" cy="1596177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altLang="zh-CN" dirty="0"/>
              <a:t>ayesian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2F499-2E17-7441-8E1C-893AEED5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1808921"/>
            <a:ext cx="11042999" cy="4311292"/>
          </a:xfrm>
        </p:spPr>
        <p:txBody>
          <a:bodyPr>
            <a:noAutofit/>
          </a:bodyPr>
          <a:lstStyle/>
          <a:p>
            <a:r>
              <a:rPr lang="en-US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对于某种商品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，根据以往购买的数据，在任意投放广告，未进行特点渠道优化的时候，点击广告到购买商品的比率为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7%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， 自然形成的用户中，本科及以上学历的用户占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15%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，本科以下学历占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85%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；现在有一笔广告预算，本科及以上学历渠道的获客成本市场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元每人，本科以下人群投放广告的成本是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70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元每人。问，该广告该投放到本科及以上学历专门的人群还是本科以下人群？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本科及以上学历占总国人的比例约为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5%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2016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年国家统计局数据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endParaRPr lang="en-US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购买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|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本科及以上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（本科及以上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|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购买） *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购买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本科及以上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1828800" lvl="4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 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15%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7%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21%</a:t>
            </a:r>
          </a:p>
          <a:p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购买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|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本科以下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（本科以下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|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购买） *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购买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Pr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本科以下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1828800" lvl="4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85%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7%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/95%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6.26%</a:t>
            </a:r>
          </a:p>
          <a:p>
            <a:pPr marL="0" indent="0"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本科及以上每个人的广告成本为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21%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476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元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本科以下每个人的广告成本为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70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1118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元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产品卖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千元，则花费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万广告费，只投放给本科以机上人群，则公司可以收入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476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千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420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产品卖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千元，则花费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万广告费，人群，则公司可以收入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1118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千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178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1371600" lvl="3" indent="0">
              <a:buNone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1828800" lvl="4" indent="0">
              <a:buNone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1371600" lvl="3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074" name="Picture 2" descr="How To Ensure You Sell Your Product Online (Guest Post) - Product  Management Festival | Defining the Future of Product Management">
            <a:extLst>
              <a:ext uri="{FF2B5EF4-FFF2-40B4-BE49-F238E27FC236}">
                <a16:creationId xmlns:a16="http://schemas.microsoft.com/office/drawing/2014/main" id="{078072BE-2D29-2B44-A065-0A4E913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327" y="2507130"/>
            <a:ext cx="3039439" cy="21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68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xfrm>
            <a:off x="685801" y="528616"/>
            <a:ext cx="10131425" cy="145626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Naï</a:t>
            </a:r>
            <a:r>
              <a:rPr lang="en-CN" dirty="0"/>
              <a:t>ve</a:t>
            </a:r>
            <a:r>
              <a:rPr lang="zh-CN" altLang="en-US" dirty="0"/>
              <a:t> </a:t>
            </a:r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 朴素贝叶斯分类器 </a:t>
            </a:r>
            <a:endParaRPr dirty="0"/>
          </a:p>
        </p:txBody>
      </p:sp>
      <p:sp>
        <p:nvSpPr>
          <p:cNvPr id="215" name="Rectangle 3"/>
          <p:cNvSpPr/>
          <p:nvPr/>
        </p:nvSpPr>
        <p:spPr>
          <a:xfrm>
            <a:off x="-6318" y="-138499"/>
            <a:ext cx="12701" cy="277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46598"/>
            <a:ext cx="10240574" cy="1704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 descr="Naïve Bayes Algorithm: Everything you need to know - KDnuggets">
            <a:extLst>
              <a:ext uri="{FF2B5EF4-FFF2-40B4-BE49-F238E27FC236}">
                <a16:creationId xmlns:a16="http://schemas.microsoft.com/office/drawing/2014/main" id="{EF1D86F0-C410-F046-9285-ED1AA304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578" y="3895786"/>
            <a:ext cx="4544797" cy="25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aive Bayes - machine learning algorithm for classification problems">
            <a:extLst>
              <a:ext uri="{FF2B5EF4-FFF2-40B4-BE49-F238E27FC236}">
                <a16:creationId xmlns:a16="http://schemas.microsoft.com/office/drawing/2014/main" id="{49425AEC-27AF-6D42-81EB-FA621DDB6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895786"/>
            <a:ext cx="4714102" cy="256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67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Gaussian Bayesian Classifier </a:t>
            </a:r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When dealing with continuous data, a typical assumption is that the continuous values associated with each class are distributed according to a Gaussian distribution. For example, suppose the training data contains a continuous attribute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x</a:t>
            </a:r>
            <a:r>
              <a:rPr 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 </a:t>
            </a:r>
            <a:r>
              <a:rPr sz="2000" dirty="0">
                <a:latin typeface="SimSun" panose="02010600030101010101" pitchFamily="2" charset="-122"/>
                <a:ea typeface="SimSun" panose="02010600030101010101" pitchFamily="2" charset="-122"/>
              </a:rPr>
              <a:t>   </a:t>
            </a:r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2" y="4084982"/>
            <a:ext cx="45593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Rectangle 3"/>
          <p:cNvSpPr/>
          <p:nvPr/>
        </p:nvSpPr>
        <p:spPr>
          <a:xfrm>
            <a:off x="-6318" y="-138499"/>
            <a:ext cx="12701" cy="277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47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D94F0-83B6-A84A-804B-77BA6059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3749-18C7-DA4B-A729-75A2A785A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</a:p>
          <a:p>
            <a:r>
              <a:rPr lang="en-US" dirty="0"/>
              <a:t>It is highly scalable with the number of predictors and data points</a:t>
            </a:r>
          </a:p>
          <a:p>
            <a:r>
              <a:rPr lang="en-US" dirty="0"/>
              <a:t>It is fast and can be used to make real-time predictions</a:t>
            </a:r>
          </a:p>
          <a:p>
            <a:r>
              <a:rPr lang="en-US" dirty="0"/>
              <a:t>It is not sensitive to irrelevant features </a:t>
            </a:r>
          </a:p>
          <a:p>
            <a:endParaRPr lang="en-CN" dirty="0"/>
          </a:p>
        </p:txBody>
      </p:sp>
      <p:pic>
        <p:nvPicPr>
          <p:cNvPr id="9" name="Graphic 6" descr="Statistics">
            <a:extLst>
              <a:ext uri="{FF2B5EF4-FFF2-40B4-BE49-F238E27FC236}">
                <a16:creationId xmlns:a16="http://schemas.microsoft.com/office/drawing/2014/main" id="{3E664358-8B5E-4A60-8DC6-3DE98DD4B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17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5D117-19DD-8A4C-8AF3-478833B1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CN" dirty="0"/>
              <a:t>Su</a:t>
            </a:r>
            <a:r>
              <a:rPr lang="en-US" altLang="zh-CN" dirty="0" err="1"/>
              <a:t>pport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C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1E8EF-6D3B-F44E-963E-404F50B0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endParaRPr lang="en-CN" dirty="0"/>
          </a:p>
        </p:txBody>
      </p:sp>
      <p:pic>
        <p:nvPicPr>
          <p:cNvPr id="6" name="Content Placeholder 5" descr="Content Placeholder 5">
            <a:extLst>
              <a:ext uri="{FF2B5EF4-FFF2-40B4-BE49-F238E27FC236}">
                <a16:creationId xmlns:a16="http://schemas.microsoft.com/office/drawing/2014/main" id="{3D655C11-8EFB-334E-83AB-9CAC363A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04" y="977082"/>
            <a:ext cx="7078740" cy="53053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954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0CD6-00D4-EF40-A454-CEC0E165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B6ED-8207-8041-83E7-BAE15F3B1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 descr="Picture 3">
            <a:extLst>
              <a:ext uri="{FF2B5EF4-FFF2-40B4-BE49-F238E27FC236}">
                <a16:creationId xmlns:a16="http://schemas.microsoft.com/office/drawing/2014/main" id="{25C32588-8B69-854B-BB0F-E78F4EDB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2" y="1240024"/>
            <a:ext cx="11467495" cy="4909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8204E4F1-9850-EE45-B290-49C154CBC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146" y="4834865"/>
            <a:ext cx="1879601" cy="1135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14EBADBE-C8BF-D24B-932E-F5F683F1B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85" y="2443977"/>
            <a:ext cx="10309902" cy="19700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67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04B0-564A-3C47-905C-1AECB349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Unbalanced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CN" dirty="0"/>
          </a:p>
        </p:txBody>
      </p:sp>
      <p:pic>
        <p:nvPicPr>
          <p:cNvPr id="4" name="Content Placeholder 3" descr="Picture 3">
            <a:extLst>
              <a:ext uri="{FF2B5EF4-FFF2-40B4-BE49-F238E27FC236}">
                <a16:creationId xmlns:a16="http://schemas.microsoft.com/office/drawing/2014/main" id="{0B301AA4-00BB-7143-8228-1146CE289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632" y="1916272"/>
            <a:ext cx="6314303" cy="47357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746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Decision Tree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3DB8A80-BEAF-4E98-9282-88E5F0C9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361187" y="2142067"/>
            <a:ext cx="4099947" cy="36491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决策树模型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，让计算机自动构建逐层的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if-else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模型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CART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Algorithm: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Classification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And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Regression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Tree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Algorithm</a:t>
            </a:r>
          </a:p>
          <a:p>
            <a:pPr lvl="1"/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Loss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=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m_left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)/m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G_left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m_right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2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zh-CN" altLang="en-US" sz="1200" dirty="0">
                <a:latin typeface="SimSun" panose="02010600030101010101" pitchFamily="2" charset="-122"/>
                <a:ea typeface="SimSun" panose="02010600030101010101" pitchFamily="2" charset="-122"/>
              </a:rPr>
              <a:t> * </a:t>
            </a:r>
            <a:r>
              <a:rPr lang="en-US" altLang="zh-CN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G_right</a:t>
            </a:r>
            <a:endParaRPr lang="en-US" altLang="zh-CN" sz="1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Example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of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decision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tree</a:t>
            </a:r>
            <a:endParaRPr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9" name="Rounded Rectangle 30">
            <a:extLst>
              <a:ext uri="{FF2B5EF4-FFF2-40B4-BE49-F238E27FC236}">
                <a16:creationId xmlns:a16="http://schemas.microsoft.com/office/drawing/2014/main" id="{486DF671-1997-42F6-A87A-16FF49BD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Understanding the Mathematics Behind Decision Trees | by Nikita Sharma |  Heartbeat">
            <a:extLst>
              <a:ext uri="{FF2B5EF4-FFF2-40B4-BE49-F238E27FC236}">
                <a16:creationId xmlns:a16="http://schemas.microsoft.com/office/drawing/2014/main" id="{858ED430-F1CA-7543-898E-57B6BA734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0738" y="728133"/>
            <a:ext cx="4440299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ounded Rectangle 35">
            <a:extLst>
              <a:ext uri="{FF2B5EF4-FFF2-40B4-BE49-F238E27FC236}">
                <a16:creationId xmlns:a16="http://schemas.microsoft.com/office/drawing/2014/main" id="{6771D16E-6F08-4154-BB82-11660C2AD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ini index vs entropy">
            <a:extLst>
              <a:ext uri="{FF2B5EF4-FFF2-40B4-BE49-F238E27FC236}">
                <a16:creationId xmlns:a16="http://schemas.microsoft.com/office/drawing/2014/main" id="{2C89B9CD-5E91-4C44-A0CF-8DA7E567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8709" y="4183350"/>
            <a:ext cx="5204358" cy="1366143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9F58-0F47-6446-87D1-1AA4AC46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/>
              <a:t>Question</a:t>
            </a:r>
            <a:r>
              <a:rPr lang="zh-CN" altLang="en-US" sz="3300"/>
              <a:t> 决策树可以做回归吗？ </a:t>
            </a:r>
            <a:endParaRPr lang="en-CN" sz="33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DB8A80-BEAF-4E98-9282-88E5F0C9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1455-28D4-FC48-96C1-F3DF3B8EE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endParaRPr lang="en-CN"/>
          </a:p>
        </p:txBody>
      </p:sp>
      <p:sp>
        <p:nvSpPr>
          <p:cNvPr id="13" name="Rounded Rectangle 30">
            <a:extLst>
              <a:ext uri="{FF2B5EF4-FFF2-40B4-BE49-F238E27FC236}">
                <a16:creationId xmlns:a16="http://schemas.microsoft.com/office/drawing/2014/main" id="{486DF671-1997-42F6-A87A-16FF49BD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25F59-36CA-F64B-98FC-9FEEAFD6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09" y="1046688"/>
            <a:ext cx="5204358" cy="186055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5" name="Rounded Rectangle 35">
            <a:extLst>
              <a:ext uri="{FF2B5EF4-FFF2-40B4-BE49-F238E27FC236}">
                <a16:creationId xmlns:a16="http://schemas.microsoft.com/office/drawing/2014/main" id="{6771D16E-6F08-4154-BB82-11660C2AD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64A31-45C4-4744-843A-93F83760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709" y="4424051"/>
            <a:ext cx="5204358" cy="88474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514766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A7776-2D22-2B42-A3B8-599C6A33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</a:t>
            </a:r>
            <a:r>
              <a:rPr lang="en-CN" dirty="0"/>
              <a:t>e</a:t>
            </a:r>
            <a:r>
              <a:rPr lang="en-US" altLang="zh-CN" dirty="0" err="1"/>
              <a:t>nefit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C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A73DD-F337-E941-A371-552D7AEC2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clear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salient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Disadvantages: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sensitive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442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0B9D82-AD64-47EB-AA56-F2005D37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21F67-77A0-4E4C-877A-44E07247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4034DE-14FA-4CF1-8E19-414FC341E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DDD25-FE49-5748-AF74-CBF5D06E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review</a:t>
            </a:r>
            <a:endParaRPr lang="en-CN">
              <a:solidFill>
                <a:srgbClr val="FFFFFF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F8EAAD-3470-4B18-9590-58F3F365F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0DC550-4AC4-4513-9598-6C8F40B1FC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958697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047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2571-58BE-C34E-AF92-D8BCCD5A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5E53A-8D3C-5648-84B2-8D0CB717C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&lt;need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complete&gt;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7980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76529-5C60-9943-9FAC-E272DE43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today</a:t>
            </a:r>
            <a:endParaRPr lang="en-C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B3610-9D1C-4B4E-B5BD-03EBBA48F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dirty="0"/>
              <a:t>K-Nearest-Neighbors</a:t>
            </a:r>
          </a:p>
          <a:p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</a:p>
          <a:p>
            <a:r>
              <a:rPr lang="en-US" altLang="zh-CN" dirty="0"/>
              <a:t>Bayes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Boosting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6677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十八般武艺与十八般兵器_武器">
            <a:extLst>
              <a:ext uri="{FF2B5EF4-FFF2-40B4-BE49-F238E27FC236}">
                <a16:creationId xmlns:a16="http://schemas.microsoft.com/office/drawing/2014/main" id="{994B08F5-3EE7-2042-A624-54DF98512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9" r="14056" b="-6"/>
          <a:stretch/>
        </p:blipFill>
        <p:spPr bwMode="auto">
          <a:xfrm>
            <a:off x="1530522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维氏VICTORINOX瑞士军刀33种功能英雄1.6795红色光面便捷多功能刀毕业礼物【图片价格品牌报价】-京东">
            <a:extLst>
              <a:ext uri="{FF2B5EF4-FFF2-40B4-BE49-F238E27FC236}">
                <a16:creationId xmlns:a16="http://schemas.microsoft.com/office/drawing/2014/main" id="{D12127A5-7751-9E4C-AF39-6B7DA26F3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"/>
          <a:stretch/>
        </p:blipFill>
        <p:spPr bwMode="auto">
          <a:xfrm>
            <a:off x="4674471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杨过和小龙女隐居前, 为何要将玄铁重剑送给郭靖夫妇? - TNAOT">
            <a:extLst>
              <a:ext uri="{FF2B5EF4-FFF2-40B4-BE49-F238E27FC236}">
                <a16:creationId xmlns:a16="http://schemas.microsoft.com/office/drawing/2014/main" id="{F4EA3167-5C64-AB47-A7F4-238CC1B9E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20698" b="-3"/>
          <a:stretch/>
        </p:blipFill>
        <p:spPr bwMode="auto">
          <a:xfrm>
            <a:off x="7818420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8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24F7D-3DE8-994B-B854-04BC8508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65" y="0"/>
            <a:ext cx="6756400" cy="2832100"/>
          </a:xfrm>
          <a:prstGeom prst="rect">
            <a:avLst/>
          </a:prstGeom>
        </p:spPr>
      </p:pic>
      <p:pic>
        <p:nvPicPr>
          <p:cNvPr id="1026" name="Picture 2" descr="2: Turing Complete Cellular Automata. The left image shows the... |  Download Scientific Diagram">
            <a:extLst>
              <a:ext uri="{FF2B5EF4-FFF2-40B4-BE49-F238E27FC236}">
                <a16:creationId xmlns:a16="http://schemas.microsoft.com/office/drawing/2014/main" id="{F4ADD4D5-9ED2-6D4A-ADF0-A3E78201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9" y="3632885"/>
            <a:ext cx="3889975" cy="19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antum Turing machine - YouTube">
            <a:extLst>
              <a:ext uri="{FF2B5EF4-FFF2-40B4-BE49-F238E27FC236}">
                <a16:creationId xmlns:a16="http://schemas.microsoft.com/office/drawing/2014/main" id="{F3EA7DA6-7EE3-5B47-9ADC-E3641CF1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60" y="3628415"/>
            <a:ext cx="3450028" cy="194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line Class Notes: Describe the Von Neumann Architecture or IAS  architecture. | Class notes, Online classes notes, John von neumann">
            <a:extLst>
              <a:ext uri="{FF2B5EF4-FFF2-40B4-BE49-F238E27FC236}">
                <a16:creationId xmlns:a16="http://schemas.microsoft.com/office/drawing/2014/main" id="{970704E7-43E6-DD43-AFE0-A28C1B02B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01" y="3628415"/>
            <a:ext cx="2833815" cy="193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0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xfrm>
            <a:off x="426311" y="403450"/>
            <a:ext cx="7386382" cy="14562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>
                <a:solidFill>
                  <a:srgbClr val="C00000"/>
                </a:solidFill>
              </a:defRPr>
            </a:pPr>
            <a:r>
              <a:rPr dirty="0"/>
              <a:t>Supervised Learning</a:t>
            </a:r>
          </a:p>
        </p:txBody>
      </p:sp>
      <p:sp>
        <p:nvSpPr>
          <p:cNvPr id="12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6282266" cy="364913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pic>
        <p:nvPicPr>
          <p:cNvPr id="132" name="Graphic 131" descr="Head with Gears">
            <a:extLst>
              <a:ext uri="{FF2B5EF4-FFF2-40B4-BE49-F238E27FC236}">
                <a16:creationId xmlns:a16="http://schemas.microsoft.com/office/drawing/2014/main" id="{41256E28-6B03-4FC3-84F0-9FA6F53E1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1639" y="2402325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8C27D6-B5D9-6243-AAA5-37B5331A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11" y="2026679"/>
            <a:ext cx="7386382" cy="41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7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095A-98F8-B945-8DF2-B85BD9D6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K-Nearest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E18E-FA03-BA44-AF12-1CB5D2420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2050" name="Picture 2" descr="An example of kNN classification task with k = 5 | Download Scientific  Diagram">
            <a:extLst>
              <a:ext uri="{FF2B5EF4-FFF2-40B4-BE49-F238E27FC236}">
                <a16:creationId xmlns:a16="http://schemas.microsoft.com/office/drawing/2014/main" id="{48E558B2-F301-3B48-8176-5C312D8D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0" y="2262813"/>
            <a:ext cx="6115160" cy="317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 Nearest Neighbor Presentation">
            <a:extLst>
              <a:ext uri="{FF2B5EF4-FFF2-40B4-BE49-F238E27FC236}">
                <a16:creationId xmlns:a16="http://schemas.microsoft.com/office/drawing/2014/main" id="{5A351B02-BFC7-DF40-878D-7859E3296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70" y="2268991"/>
            <a:ext cx="5245929" cy="316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4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12E4-8E24-7C45-9D17-82E01EA8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的优点和缺点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advantage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v.s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disadvantage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31F7C-F51F-9941-86E9-0A2E2508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327" y="2214694"/>
            <a:ext cx="4873474" cy="679994"/>
          </a:xfrm>
        </p:spPr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优点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C05E-8584-B845-9F6A-FFFB69C614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容易实现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、容易理解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模型调整容易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可以方便得改变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的数量，或者给不同距离的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k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进行加权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适合解决各种复杂问题（分类、回归、高纬、低纬、复杂关系、简单关系）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DBBDD-8AD6-A34F-8F37-9AFC89CFE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2356" y="2169551"/>
            <a:ext cx="4881804" cy="679994"/>
          </a:xfrm>
        </p:spPr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缺点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88909-4C4D-6548-A57F-87EA03D183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2851024"/>
            <a:ext cx="5282514" cy="3584566"/>
          </a:xfrm>
        </p:spPr>
        <p:txBody>
          <a:bodyPr>
            <a:normAutofit fontScale="92500" lnSpcReduction="10000"/>
          </a:bodyPr>
          <a:lstStyle/>
          <a:p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运行时间久</a:t>
            </a:r>
          </a:p>
          <a:p>
            <a:pPr lvl="1"/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问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KNN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的时间复杂度是多少？ 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如果是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2.7Ghz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英特尔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i7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处理器，训练数据有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千万个数据是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300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维，定义的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k=11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，则预测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100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个实例需要大约多久？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几毫秒； 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B.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几秒 ；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C;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几分钟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几个小时；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E: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几天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容易被异常值影响</a:t>
            </a:r>
          </a:p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所需空间大</a:t>
            </a:r>
          </a:p>
          <a:p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高维空间的距离区分度不大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4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8A2D2F-E1F1-4E78-9C06-4F6E77582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leeping on a pile of books&#10;&#10;Description automatically generated with low confidence">
            <a:extLst>
              <a:ext uri="{FF2B5EF4-FFF2-40B4-BE49-F238E27FC236}">
                <a16:creationId xmlns:a16="http://schemas.microsoft.com/office/drawing/2014/main" id="{D8056C1D-7DA3-A14F-9921-96154566F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9678" r="-2" b="19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DF84C-3B2B-4B7B-B13B-B77B2599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961B4-3ADC-2F49-9CF8-0E9B6222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Lazy-Learning and Eager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8861-7207-DE43-B56F-1E92D34D1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Lazy Learning: Target function will be approximately locally; 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Dataset with few attributes.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79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12734</TotalTime>
  <Words>683</Words>
  <Application>Microsoft Macintosh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KaiTi</vt:lpstr>
      <vt:lpstr>Microsoft YaHei Light</vt:lpstr>
      <vt:lpstr>宋体</vt:lpstr>
      <vt:lpstr>Arial</vt:lpstr>
      <vt:lpstr>Calibri</vt:lpstr>
      <vt:lpstr>Calibri Light</vt:lpstr>
      <vt:lpstr>Celestial</vt:lpstr>
      <vt:lpstr>人工智能核心能力培养 — Lecture 05  more about machine learning models  The Kernel Ability For Artificial Intelligence </vt:lpstr>
      <vt:lpstr>review</vt:lpstr>
      <vt:lpstr>today</vt:lpstr>
      <vt:lpstr>PowerPoint Presentation</vt:lpstr>
      <vt:lpstr>PowerPoint Presentation</vt:lpstr>
      <vt:lpstr>Supervised Learning</vt:lpstr>
      <vt:lpstr>K-Nearest neighbors</vt:lpstr>
      <vt:lpstr>KNN的优点和缺点 advantage v.s disadvantage </vt:lpstr>
      <vt:lpstr>Lazy-Learning and Eager Learning</vt:lpstr>
      <vt:lpstr>Bayesian classifier </vt:lpstr>
      <vt:lpstr>Naïve Bayesian classifier  朴素贝叶斯分类器 </vt:lpstr>
      <vt:lpstr>Gaussian Bayesian Classifier </vt:lpstr>
      <vt:lpstr>Benefit of bayes classifier</vt:lpstr>
      <vt:lpstr>Support vector machine</vt:lpstr>
      <vt:lpstr>PowerPoint Presentation</vt:lpstr>
      <vt:lpstr>Unbalanced problem</vt:lpstr>
      <vt:lpstr>Decision Tree</vt:lpstr>
      <vt:lpstr>Question 决策树可以做回归吗？ </vt:lpstr>
      <vt:lpstr>Benefit for decision tree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05  more about machine learning models  The Kernel Ability For Artificial Intelligence </dc:title>
  <dc:creator>gao minquan</dc:creator>
  <cp:lastModifiedBy>gao minquan</cp:lastModifiedBy>
  <cp:revision>27</cp:revision>
  <dcterms:created xsi:type="dcterms:W3CDTF">2021-03-05T08:53:51Z</dcterms:created>
  <dcterms:modified xsi:type="dcterms:W3CDTF">2021-05-07T02:41:38Z</dcterms:modified>
</cp:coreProperties>
</file>